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9"/>
  </p:notesMasterIdLst>
  <p:handoutMasterIdLst>
    <p:handoutMasterId r:id="rId10"/>
  </p:handoutMasterIdLst>
  <p:sldIdLst>
    <p:sldId id="379" r:id="rId2"/>
    <p:sldId id="380" r:id="rId3"/>
    <p:sldId id="389" r:id="rId4"/>
    <p:sldId id="344" r:id="rId5"/>
    <p:sldId id="301" r:id="rId6"/>
    <p:sldId id="302" r:id="rId7"/>
    <p:sldId id="303" r:id="rId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/>
    <p:restoredTop sz="88980" autoAdjust="0"/>
  </p:normalViewPr>
  <p:slideViewPr>
    <p:cSldViewPr>
      <p:cViewPr varScale="1">
        <p:scale>
          <a:sx n="98" d="100"/>
          <a:sy n="98" d="100"/>
        </p:scale>
        <p:origin x="170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0BC-8C03-7043-94BB-332B58B1314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73A9F-2281-F248-967B-CB5986E5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238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25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CS360: Programming Languages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3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1730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 cell: two-piece structure (like a 2-member class in Java)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Also called a pair.  left side called "car"; right side called "</a:t>
            </a:r>
            <a:r>
              <a:rPr lang="en-US" dirty="0" err="1"/>
              <a:t>cdr</a:t>
            </a:r>
            <a:r>
              <a:rPr lang="en-US" dirty="0"/>
              <a:t>"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e1 e2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constructs a new cons cell (and returns it)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(car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returns the car part of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dirty="0"/>
              <a:t>;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returns the </a:t>
            </a:r>
            <a:r>
              <a:rPr lang="en-US" dirty="0" err="1"/>
              <a:t>cdr</a:t>
            </a:r>
            <a:r>
              <a:rPr lang="en-US" dirty="0"/>
              <a:t> of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</a:p>
          <a:p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'(v1 . v2) </a:t>
            </a:r>
            <a:r>
              <a:rPr lang="en-US" dirty="0">
                <a:ea typeface="Courier New" charset="0"/>
                <a:cs typeface="Courier New" charset="0"/>
              </a:rPr>
              <a:t>constructs a "literal" cons cell.</a:t>
            </a:r>
          </a:p>
          <a:p>
            <a:r>
              <a:rPr lang="en-US" dirty="0">
                <a:ea typeface="Courier New" charset="0"/>
                <a:cs typeface="Courier New" charset="0"/>
              </a:rPr>
              <a:t>Drawing cons cells: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2)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(cons 2 3))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(cons 1 2) 3)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62000" y="1447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295400" y="1447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8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Box-and-pointer notation with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to differentiating pairs from lists: lists never have dots in them.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. 2) </a:t>
            </a:r>
            <a:r>
              <a:rPr lang="en-US" dirty="0"/>
              <a:t>versus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2)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How would you create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. 2) </a:t>
            </a:r>
            <a:r>
              <a:rPr lang="en-US" dirty="0"/>
              <a:t>with call(s) to cons?</a:t>
            </a:r>
          </a:p>
          <a:p>
            <a:endParaRPr lang="en-US" dirty="0"/>
          </a:p>
          <a:p>
            <a:r>
              <a:rPr lang="en-US" dirty="0"/>
              <a:t>How would you create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2) </a:t>
            </a:r>
            <a:r>
              <a:rPr lang="en-US" dirty="0"/>
              <a:t>with call(s) to cons?</a:t>
            </a:r>
          </a:p>
          <a:p>
            <a:endParaRPr lang="en-US" dirty="0"/>
          </a:p>
          <a:p>
            <a:r>
              <a:rPr lang="en-US" dirty="0"/>
              <a:t>What does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'(2 3)) </a:t>
            </a:r>
            <a:r>
              <a:rPr lang="en-US" dirty="0"/>
              <a:t>create?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does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'(1) '(2 3)) </a:t>
            </a:r>
            <a:r>
              <a:rPr lang="en-US" dirty="0"/>
              <a:t>create?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8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80010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Huge progress in two lectures on the core pieces of Racket:</a:t>
            </a:r>
          </a:p>
          <a:p>
            <a:r>
              <a:rPr lang="en-US" dirty="0">
                <a:cs typeface="Courier New" pitchFamily="49" charset="0"/>
              </a:rPr>
              <a:t>Variables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variable expression)</a:t>
            </a:r>
          </a:p>
          <a:p>
            <a:r>
              <a:rPr lang="en-US" dirty="0">
                <a:cs typeface="Courier New" pitchFamily="49" charset="0"/>
              </a:rPr>
              <a:t>Functions</a:t>
            </a:r>
          </a:p>
          <a:p>
            <a:pPr lvl="1"/>
            <a:r>
              <a:rPr lang="en-US" dirty="0">
                <a:cs typeface="Courier New" pitchFamily="49" charset="0"/>
              </a:rPr>
              <a:t>Build: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(define (f x1 x2 …) e)</a:t>
            </a:r>
            <a:endParaRPr lang="en-US" dirty="0">
              <a:cs typeface="Courier New" pitchFamily="49" charset="0"/>
            </a:endParaRPr>
          </a:p>
          <a:p>
            <a:pPr lvl="1"/>
            <a:r>
              <a:rPr lang="en-US" dirty="0">
                <a:cs typeface="Courier New" pitchFamily="49" charset="0"/>
              </a:rPr>
              <a:t>Use: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(f e1 … en)</a:t>
            </a:r>
          </a:p>
          <a:p>
            <a:r>
              <a:rPr lang="en-US" dirty="0">
                <a:cs typeface="Courier New" pitchFamily="49" charset="0"/>
              </a:rPr>
              <a:t>Pairs</a:t>
            </a:r>
          </a:p>
          <a:p>
            <a:pPr lvl="1"/>
            <a:r>
              <a:rPr lang="en-US" dirty="0">
                <a:cs typeface="Courier New" pitchFamily="49" charset="0"/>
              </a:rPr>
              <a:t>Build:  </a:t>
            </a:r>
            <a:r>
              <a:rPr lang="en-US" b="1" dirty="0">
                <a:latin typeface="Courier"/>
                <a:cs typeface="Courier"/>
              </a:rPr>
              <a:t>(cons e1 e2)  </a:t>
            </a:r>
            <a:r>
              <a:rPr lang="en-US" dirty="0">
                <a:cs typeface="Courier New" pitchFamily="49" charset="0"/>
              </a:rPr>
              <a:t>OR   '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(v1 . v2)</a:t>
            </a:r>
          </a:p>
          <a:p>
            <a:pPr lvl="1"/>
            <a:r>
              <a:rPr lang="en-US" dirty="0">
                <a:cs typeface="Courier New" pitchFamily="49" charset="0"/>
              </a:rPr>
              <a:t>Use: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(car e),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e) </a:t>
            </a:r>
            <a:endParaRPr lang="en-US" dirty="0"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Lists</a:t>
            </a:r>
          </a:p>
          <a:p>
            <a:pPr lvl="1"/>
            <a:r>
              <a:rPr lang="en-US" dirty="0">
                <a:cs typeface="Courier New" pitchFamily="49" charset="0"/>
              </a:rPr>
              <a:t>Build: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'()  (cons e1 e2)  </a:t>
            </a:r>
            <a:r>
              <a:rPr lang="en-US" dirty="0">
                <a:latin typeface="Arial"/>
                <a:cs typeface="Arial"/>
              </a:rPr>
              <a:t>OR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 '(v1 v2 v3 …)</a:t>
            </a:r>
          </a:p>
          <a:p>
            <a:pPr marL="914400" lvl="2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(list e1 e2 …) (append e1 e2 …)</a:t>
            </a:r>
          </a:p>
          <a:p>
            <a:pPr lvl="1"/>
            <a:r>
              <a:rPr lang="en-US" dirty="0">
                <a:cs typeface="Courier New" pitchFamily="49" charset="0"/>
              </a:rPr>
              <a:t>Use:  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null? e)  (car e) 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e)</a:t>
            </a:r>
            <a:endParaRPr lang="en-US" dirty="0">
              <a:cs typeface="Courier New" pitchFamily="49" charset="0"/>
            </a:endParaRPr>
          </a:p>
          <a:p>
            <a:pPr lvl="1"/>
            <a:endParaRPr lang="en-US" dirty="0"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02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dirty="0"/>
              <a:t> expression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have two "if-then-else" expressions in Racket: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(if test e1 e2)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evaluates to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e1 </a:t>
            </a:r>
            <a:r>
              <a:rPr lang="en-US" dirty="0"/>
              <a:t>if test 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/>
              <a:t>, otherwise evaluates to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e2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(test1 e1)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(test2 e2)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...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(#t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Courier New" charset="0"/>
                <a:cs typeface="Courier New" charset="0"/>
              </a:rPr>
              <a:t>evaluates to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e1</a:t>
            </a:r>
            <a:r>
              <a:rPr lang="en-US" dirty="0">
                <a:ea typeface="Courier New" charset="0"/>
                <a:cs typeface="Courier New" charset="0"/>
              </a:rPr>
              <a:t> if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test1 </a:t>
            </a:r>
            <a:r>
              <a:rPr lang="en-US" dirty="0">
                <a:ea typeface="Courier New" charset="0"/>
                <a:cs typeface="Courier New" charset="0"/>
              </a:rPr>
              <a:t>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endParaRPr lang="en-US" dirty="0">
              <a:ea typeface="Courier New" charset="0"/>
              <a:cs typeface="Courier New" charset="0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Courier New" charset="0"/>
                <a:cs typeface="Courier New" charset="0"/>
              </a:rPr>
              <a:t>evaluates to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e2</a:t>
            </a:r>
            <a:r>
              <a:rPr lang="en-US" dirty="0">
                <a:ea typeface="Courier New" charset="0"/>
                <a:cs typeface="Courier New" charset="0"/>
              </a:rPr>
              <a:t> if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test2 </a:t>
            </a:r>
            <a:r>
              <a:rPr lang="en-US" dirty="0">
                <a:ea typeface="Courier New" charset="0"/>
                <a:cs typeface="Courier New" charset="0"/>
              </a:rPr>
              <a:t>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endParaRPr lang="en-US" dirty="0">
              <a:ea typeface="Courier New" charset="0"/>
              <a:cs typeface="Courier New" charset="0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Courier New" charset="0"/>
                <a:cs typeface="Courier New" charset="0"/>
              </a:rPr>
              <a:t>(</a:t>
            </a:r>
            <a:r>
              <a:rPr lang="en-US" dirty="0" err="1">
                <a:ea typeface="Courier New" charset="0"/>
                <a:cs typeface="Courier New" charset="0"/>
              </a:rPr>
              <a:t>etc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Courier New" charset="0"/>
                <a:cs typeface="Courier New" charset="0"/>
              </a:rPr>
              <a:t>evaluates to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dirty="0">
                <a:ea typeface="Courier New" charset="0"/>
                <a:cs typeface="Courier New" charset="0"/>
              </a:rPr>
              <a:t> if all prior tests are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endParaRPr lang="en-US" dirty="0">
              <a:ea typeface="Courier New" charset="0"/>
              <a:cs typeface="Courier New" charset="0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Courier New" charset="0"/>
                <a:cs typeface="Courier New" charset="0"/>
              </a:rPr>
              <a:t>The last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>
                <a:ea typeface="Courier New" charset="0"/>
                <a:cs typeface="Courier New" charset="0"/>
              </a:rPr>
              <a:t> clause is optional, but is useful as an "else".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25478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nested lists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00100" y="1143000"/>
            <a:ext cx="75438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(length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(null?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0     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(+ 1 (length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00100" y="2743200"/>
            <a:ext cx="75438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define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length-nested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?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0)       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?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       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(+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length-nested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length-nested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))))       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(#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(+ 1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length-nested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kern="0" dirty="0" err="1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mr-IN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))))))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271585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/>
              <a:t>useful functions and reminders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4495800"/>
          </a:xfrm>
        </p:spPr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(and e1 e2...)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(or e1 e2...)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(not expr)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e.g.,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(not (= a b))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(remainder x y)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returns remainder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>
                <a:ea typeface="Courier New" charset="0"/>
                <a:cs typeface="Courier New" charset="0"/>
              </a:rPr>
              <a:t> divided by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Remember the differences between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cons</a:t>
            </a:r>
            <a:r>
              <a:rPr lang="en-US" dirty="0"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list</a:t>
            </a:r>
            <a:r>
              <a:rPr lang="en-US" dirty="0">
                <a:ea typeface="Courier New" charset="0"/>
                <a:cs typeface="Courier New" charset="0"/>
              </a:rPr>
              <a:t>,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append</a:t>
            </a:r>
            <a:r>
              <a:rPr lang="en-US" dirty="0">
                <a:ea typeface="Courier New" charset="0"/>
                <a:cs typeface="Courier New" charset="0"/>
              </a:rPr>
              <a:t>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item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makes a new list with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item </a:t>
            </a:r>
            <a:r>
              <a:rPr lang="en-US" dirty="0">
                <a:ea typeface="Courier New" charset="0"/>
                <a:cs typeface="Courier New" charset="0"/>
              </a:rPr>
              <a:t>as the first element, and the items in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ea typeface="Courier New" charset="0"/>
                <a:cs typeface="Courier New" charset="0"/>
              </a:rPr>
              <a:t>as the rest of the list.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(list a b c...)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makes a new list of 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 b c...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(append lst1 lst2...)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makes a new list of the items inside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lst1</a:t>
            </a:r>
            <a:r>
              <a:rPr lang="en-US" dirty="0">
                <a:ea typeface="Courier New" charset="0"/>
                <a:cs typeface="Courier New" charset="0"/>
              </a:rPr>
              <a:t>, then the items inside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lst2</a:t>
            </a:r>
            <a:r>
              <a:rPr lang="en-US" dirty="0">
                <a:ea typeface="Courier New" charset="0"/>
                <a:cs typeface="Courier New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02013553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66532</TotalTime>
  <Words>609</Words>
  <Application>Microsoft Office PowerPoint</Application>
  <PresentationFormat>On-screen Show (4:3)</PresentationFormat>
  <Paragraphs>76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Courier</vt:lpstr>
      <vt:lpstr>Courier New</vt:lpstr>
      <vt:lpstr>Times New Roman</vt:lpstr>
      <vt:lpstr>dan_design_template</vt:lpstr>
      <vt:lpstr>CS 360  Programming Languages Day 3</vt:lpstr>
      <vt:lpstr>Review</vt:lpstr>
      <vt:lpstr>Box-and-pointer notation with lists</vt:lpstr>
      <vt:lpstr>Review</vt:lpstr>
      <vt:lpstr>The cond expression</vt:lpstr>
      <vt:lpstr>Processing nested lists</vt:lpstr>
      <vt:lpstr>Other useful functions and reminders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King_Jace</cp:lastModifiedBy>
  <cp:revision>984</cp:revision>
  <dcterms:created xsi:type="dcterms:W3CDTF">2009-03-13T20:43:19Z</dcterms:created>
  <dcterms:modified xsi:type="dcterms:W3CDTF">2026-01-15T20:49:52Z</dcterms:modified>
</cp:coreProperties>
</file>

<file path=docProps/thumbnail.jpeg>
</file>